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3"/>
  </p:notesMasterIdLst>
  <p:sldIdLst>
    <p:sldId id="263" r:id="rId5"/>
    <p:sldId id="261" r:id="rId6"/>
    <p:sldId id="262" r:id="rId7"/>
    <p:sldId id="259" r:id="rId8"/>
    <p:sldId id="258" r:id="rId9"/>
    <p:sldId id="260" r:id="rId10"/>
    <p:sldId id="264" r:id="rId11"/>
    <p:sldId id="257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Prociono TT" panose="02000503000000000000" pitchFamily="2" charset="0"/>
      <p:regular r:id="rId20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0E05"/>
    <a:srgbClr val="FAF1C1"/>
    <a:srgbClr val="F4C420"/>
    <a:srgbClr val="FDF9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51B1C-45F8-4F6F-9802-25F35ACE2385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99C35-3486-4B51-BFFF-1CFFECCDDD7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1653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9CE7DA9-8E87-43B9-BB40-002A12F316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FC339D50-D527-4C29-AB5E-24C85EF3D8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72684FA-62F0-4987-A126-E5DD7C2F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343B72C1-2626-4138-B87B-6017BFB2E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F744EE0-0986-4E35-BDEC-1FC3E2951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48258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77C2210-46E0-4A67-9115-CA8372CF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9756CD2-3DE5-4761-99C3-373B508981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3317AB2-9485-4E32-82C1-BCD5F073F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9F91474-C049-495E-8405-442852577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0B90FB6-17CD-4473-B462-57322ADDC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158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EB7B76CA-B24A-4FC0-9F3C-1B684093F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676FFD53-5344-4F40-8D93-56EA61919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E138AB7-5886-4ECC-830A-812FCEBD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2DA4DF7-59E6-4383-8899-AAA16D58E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75EC045-C912-4A12-9987-E62D89866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118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979A82-4D54-48F7-A985-62D40E789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F119521-4CA1-4245-BE35-0DD19117A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CFB15B4-CDEE-4BFB-90CB-F1262D793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35AF186-D127-4B47-97DC-8CDD29A3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0F2C236-6682-44F6-B960-E5B02A29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5249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4E6A0F7-3B38-4878-84CE-BE19EBB5A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81A3BAC-5955-41A6-ADCE-A52ED4507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19F84F4-43C9-4FED-B7DE-5C931C151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57C404-4917-4196-95D9-C7E4ABF47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E805B491-7087-4095-BD13-D6FF603FE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68620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BAFEC4A-9C5B-4A59-A651-E82EFC510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5A318BF-B2A3-4BEA-B0C8-F3F220D9A1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2C58863-BC61-4437-AD58-6B5C70BF8E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1FBBBF73-922B-4627-A827-7E069485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4ED56A0-81B1-4B99-A736-E9E890313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64204A5-1B43-4127-849B-DFCDD35B1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92048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1EF3798-8557-49A1-9B09-B3886830D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7E15985-AE8C-4469-BA09-D15C0CC28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6CF1003-71E4-454C-9397-C2E0FA08EB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2CB3DB0B-52F9-4ACF-AFB4-4F6066D92E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3F75D8A7-E188-46AF-813E-95F762607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393DDC6D-2D3C-4B5C-B3F1-9C0B5CEF0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4522FAB3-B5B7-4EF4-AB49-63BC819D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EB940121-D6A3-4F4C-93F3-99F7B0E2A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29435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67F1971-FAA9-46E1-8F00-35005D24F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B2790937-4F94-48DD-A405-116C2D91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51F359B-F2BF-4502-BD5C-CCFCC6579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C219CFB7-B496-4B58-BB4D-69C6F3F75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31095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354EB410-9723-40A9-B5E2-E24FF31F2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8CBE42AF-845E-4FD0-B95B-3BF0F4C62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2382D4B8-5B93-4168-AF80-CAB668FCD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55604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05FE4C-F356-4AAE-8498-B5054066C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7FE5E0-7E64-4404-9CEB-97A4559E9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FC74845-99E3-43C5-9910-8F52669E3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FA58CD0B-85A4-4A87-9934-A6D0756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EB012E6-FE49-461A-B7EF-8EA0761FC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73296FF-58FA-4D67-8791-9E0FE951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250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719BAB6-BA84-4926-A875-79CB7D466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DE16C73B-D1D7-4848-8F23-A928C7CF9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B619548-5C8F-4A09-9C31-7BBCB231A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4257709-54B0-4692-9228-B106E4217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D19A2762-CC5F-4F87-8DF4-6DF2BAEB6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A91888E-D803-4D8E-9760-AA2C9C5EB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7225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77A6F663-95E9-4A89-B621-71B378495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142FDA8-799C-4EE4-A165-A2C99DF23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D29AC9F5-B392-4631-B7AD-8716CE2ACD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8EE2CF-4541-46BF-BF83-30DF7AADE147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F9C14E5-D445-4C26-9508-99DCF9B07F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146F507-1051-4B75-B312-2177B1EE4D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F9A16-3CB1-4820-BE59-960DCB5A668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1312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F382EB8-BEAC-4948-83C6-4CE35B69B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EC59C8D7-00C5-4636-90A1-1352255F5994}"/>
              </a:ext>
            </a:extLst>
          </p:cNvPr>
          <p:cNvSpPr/>
          <p:nvPr/>
        </p:nvSpPr>
        <p:spPr>
          <a:xfrm>
            <a:off x="-230737" y="1091450"/>
            <a:ext cx="12579409" cy="5819686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11AC01EF-8465-434E-BB1C-EDD9D21B9BFF}"/>
              </a:ext>
            </a:extLst>
          </p:cNvPr>
          <p:cNvSpPr/>
          <p:nvPr/>
        </p:nvSpPr>
        <p:spPr>
          <a:xfrm>
            <a:off x="-170916" y="-68366"/>
            <a:ext cx="12459768" cy="1325563"/>
          </a:xfrm>
          <a:prstGeom prst="rect">
            <a:avLst/>
          </a:prstGeom>
          <a:solidFill>
            <a:srgbClr val="FDF9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Nadpis 1">
            <a:extLst>
              <a:ext uri="{FF2B5EF4-FFF2-40B4-BE49-F238E27FC236}">
                <a16:creationId xmlns:a16="http://schemas.microsoft.com/office/drawing/2014/main" id="{F4124D88-BEBC-46A2-9C52-4B0B57C529A0}"/>
              </a:ext>
            </a:extLst>
          </p:cNvPr>
          <p:cNvSpPr txBox="1">
            <a:spLocks/>
          </p:cNvSpPr>
          <p:nvPr/>
        </p:nvSpPr>
        <p:spPr>
          <a:xfrm>
            <a:off x="4531645" y="3521242"/>
            <a:ext cx="6124576" cy="11493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cs-CZ" sz="7200" dirty="0" err="1">
                <a:solidFill>
                  <a:srgbClr val="FDF9E4"/>
                </a:solidFill>
                <a:latin typeface="Prociono TT" panose="02000503000000000000" pitchFamily="2" charset="0"/>
              </a:rPr>
              <a:t>Iedno</a:t>
            </a:r>
            <a:endParaRPr lang="cs-CZ" sz="7200" dirty="0">
              <a:solidFill>
                <a:srgbClr val="FDF9E4"/>
              </a:solidFill>
              <a:latin typeface="Prociono TT" panose="02000503000000000000" pitchFamily="2" charset="0"/>
            </a:endParaRPr>
          </a:p>
        </p:txBody>
      </p:sp>
      <p:sp>
        <p:nvSpPr>
          <p:cNvPr id="7" name="Podnadpis 2">
            <a:extLst>
              <a:ext uri="{FF2B5EF4-FFF2-40B4-BE49-F238E27FC236}">
                <a16:creationId xmlns:a16="http://schemas.microsoft.com/office/drawing/2014/main" id="{8C4A83E9-E22E-4F0A-B1EE-07DC5193A1B8}"/>
              </a:ext>
            </a:extLst>
          </p:cNvPr>
          <p:cNvSpPr txBox="1">
            <a:spLocks/>
          </p:cNvSpPr>
          <p:nvPr/>
        </p:nvSpPr>
        <p:spPr>
          <a:xfrm>
            <a:off x="4546363" y="4670554"/>
            <a:ext cx="6109858" cy="884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cs-CZ" sz="1800" dirty="0">
                <a:solidFill>
                  <a:srgbClr val="FDF9E4"/>
                </a:solidFill>
                <a:latin typeface="Prociono TT" panose="02000503000000000000" pitchFamily="2" charset="0"/>
              </a:rPr>
              <a:t>Karel Vlček L4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534A123B-E7EE-4110-B85C-79731A9BBF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679" y="2550427"/>
            <a:ext cx="2676899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418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délník 13">
            <a:extLst>
              <a:ext uri="{FF2B5EF4-FFF2-40B4-BE49-F238E27FC236}">
                <a16:creationId xmlns:a16="http://schemas.microsoft.com/office/drawing/2014/main" id="{CC488E1D-76A0-414D-8B87-4C7AEA02D7F7}"/>
              </a:ext>
            </a:extLst>
          </p:cNvPr>
          <p:cNvSpPr/>
          <p:nvPr/>
        </p:nvSpPr>
        <p:spPr>
          <a:xfrm>
            <a:off x="-170916" y="-68366"/>
            <a:ext cx="12459768" cy="5592866"/>
          </a:xfrm>
          <a:prstGeom prst="rect">
            <a:avLst/>
          </a:prstGeom>
          <a:solidFill>
            <a:srgbClr val="FDF9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3" name="Obdélník 12">
            <a:extLst>
              <a:ext uri="{FF2B5EF4-FFF2-40B4-BE49-F238E27FC236}">
                <a16:creationId xmlns:a16="http://schemas.microsoft.com/office/drawing/2014/main" id="{D2103AA2-4839-4775-BB08-B35C10E7EF90}"/>
              </a:ext>
            </a:extLst>
          </p:cNvPr>
          <p:cNvSpPr/>
          <p:nvPr/>
        </p:nvSpPr>
        <p:spPr>
          <a:xfrm>
            <a:off x="-268837" y="5387225"/>
            <a:ext cx="12579409" cy="5819686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4C75183-1DAA-469C-A72A-5F2667233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Prociono TT" panose="02000503000000000000" pitchFamily="2" charset="0"/>
              </a:rPr>
              <a:t>Produkt</a:t>
            </a:r>
          </a:p>
        </p:txBody>
      </p:sp>
      <p:sp>
        <p:nvSpPr>
          <p:cNvPr id="9" name="Zástupný obsah 8">
            <a:extLst>
              <a:ext uri="{FF2B5EF4-FFF2-40B4-BE49-F238E27FC236}">
                <a16:creationId xmlns:a16="http://schemas.microsoft.com/office/drawing/2014/main" id="{0D221E19-D487-4B9D-95DF-65E26DC66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Pivo</a:t>
            </a:r>
          </a:p>
          <a:p>
            <a:pPr lvl="1"/>
            <a:r>
              <a:rPr lang="cs-CZ" dirty="0"/>
              <a:t>Světlé</a:t>
            </a:r>
          </a:p>
          <a:p>
            <a:pPr lvl="1"/>
            <a:r>
              <a:rPr lang="cs-CZ" dirty="0"/>
              <a:t>Tmavé</a:t>
            </a:r>
          </a:p>
          <a:p>
            <a:r>
              <a:rPr lang="cs-CZ" dirty="0"/>
              <a:t>Slogan: </a:t>
            </a:r>
            <a:r>
              <a:rPr lang="cs-CZ" b="1" dirty="0" err="1"/>
              <a:t>Zajdem</a:t>
            </a:r>
            <a:r>
              <a:rPr lang="cs-CZ" b="1" dirty="0"/>
              <a:t> na </a:t>
            </a:r>
            <a:r>
              <a:rPr lang="cs-CZ" b="1" dirty="0" err="1"/>
              <a:t>Iedno</a:t>
            </a:r>
            <a:r>
              <a:rPr lang="cs-CZ" b="1" dirty="0"/>
              <a:t>?</a:t>
            </a:r>
          </a:p>
          <a:p>
            <a:r>
              <a:rPr lang="cs-CZ" dirty="0"/>
              <a:t>Levné ale kvalitní</a:t>
            </a:r>
          </a:p>
          <a:p>
            <a:r>
              <a:rPr lang="cs-CZ" dirty="0"/>
              <a:t>Založeno v roce 2021</a:t>
            </a:r>
          </a:p>
          <a:p>
            <a:pPr lvl="1"/>
            <a:r>
              <a:rPr lang="cs-CZ" dirty="0" err="1"/>
              <a:t>Karlovar</a:t>
            </a:r>
            <a:endParaRPr lang="cs-CZ" dirty="0"/>
          </a:p>
        </p:txBody>
      </p:sp>
      <p:grpSp>
        <p:nvGrpSpPr>
          <p:cNvPr id="12" name="Skupina 11">
            <a:extLst>
              <a:ext uri="{FF2B5EF4-FFF2-40B4-BE49-F238E27FC236}">
                <a16:creationId xmlns:a16="http://schemas.microsoft.com/office/drawing/2014/main" id="{1A3AF5B9-738A-498E-BF51-A6424418A6A0}"/>
              </a:ext>
            </a:extLst>
          </p:cNvPr>
          <p:cNvGrpSpPr/>
          <p:nvPr/>
        </p:nvGrpSpPr>
        <p:grpSpPr>
          <a:xfrm>
            <a:off x="5345003" y="1027906"/>
            <a:ext cx="6846997" cy="5892732"/>
            <a:chOff x="5014643" y="1320744"/>
            <a:chExt cx="7048048" cy="6034921"/>
          </a:xfrm>
        </p:grpSpPr>
        <p:pic>
          <p:nvPicPr>
            <p:cNvPr id="11" name="Obrázek 10">
              <a:extLst>
                <a:ext uri="{FF2B5EF4-FFF2-40B4-BE49-F238E27FC236}">
                  <a16:creationId xmlns:a16="http://schemas.microsoft.com/office/drawing/2014/main" id="{C1150955-AD10-4BFC-AC70-D8116523D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7987">
              <a:off x="7135091" y="1450542"/>
              <a:ext cx="4927600" cy="4927600"/>
            </a:xfrm>
            <a:prstGeom prst="rect">
              <a:avLst/>
            </a:prstGeom>
          </p:spPr>
        </p:pic>
        <p:pic>
          <p:nvPicPr>
            <p:cNvPr id="8" name="Obrázek 7" descr="Obsah obrázku text, žlutá&#10;&#10;Popis byl vytvořen automaticky">
              <a:extLst>
                <a:ext uri="{FF2B5EF4-FFF2-40B4-BE49-F238E27FC236}">
                  <a16:creationId xmlns:a16="http://schemas.microsoft.com/office/drawing/2014/main" id="{6030D740-CAFA-4AFF-9371-DE51B5607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4099">
              <a:off x="5014643" y="1320744"/>
              <a:ext cx="6034921" cy="60349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550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0FD31F3-0A81-4209-B396-8BB17B962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SWOT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1027973-97D0-462C-B01A-C688646ED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Obdélník 3">
            <a:extLst>
              <a:ext uri="{FF2B5EF4-FFF2-40B4-BE49-F238E27FC236}">
                <a16:creationId xmlns:a16="http://schemas.microsoft.com/office/drawing/2014/main" id="{ECB9E2D3-954F-42CC-8072-FCB3FC4D4035}"/>
              </a:ext>
            </a:extLst>
          </p:cNvPr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8092D172-FB0A-410E-BFFA-30995F523510}"/>
              </a:ext>
            </a:extLst>
          </p:cNvPr>
          <p:cNvSpPr/>
          <p:nvPr/>
        </p:nvSpPr>
        <p:spPr>
          <a:xfrm>
            <a:off x="6096000" y="0"/>
            <a:ext cx="6096000" cy="3429000"/>
          </a:xfrm>
          <a:prstGeom prst="rect">
            <a:avLst/>
          </a:prstGeom>
          <a:solidFill>
            <a:srgbClr val="290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Obdélník 6">
            <a:extLst>
              <a:ext uri="{FF2B5EF4-FFF2-40B4-BE49-F238E27FC236}">
                <a16:creationId xmlns:a16="http://schemas.microsoft.com/office/drawing/2014/main" id="{07F7F1CB-4528-43B8-BF6A-D09B8644321E}"/>
              </a:ext>
            </a:extLst>
          </p:cNvPr>
          <p:cNvSpPr/>
          <p:nvPr/>
        </p:nvSpPr>
        <p:spPr>
          <a:xfrm>
            <a:off x="0" y="3429000"/>
            <a:ext cx="6096000" cy="3429000"/>
          </a:xfrm>
          <a:prstGeom prst="rect">
            <a:avLst/>
          </a:prstGeom>
          <a:solidFill>
            <a:srgbClr val="290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Obdélník 7">
            <a:extLst>
              <a:ext uri="{FF2B5EF4-FFF2-40B4-BE49-F238E27FC236}">
                <a16:creationId xmlns:a16="http://schemas.microsoft.com/office/drawing/2014/main" id="{07F5029D-B02F-4C95-92D6-763B5C7772A1}"/>
              </a:ext>
            </a:extLst>
          </p:cNvPr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7850ACF9-7D32-458E-AA28-B3573C15F2D8}"/>
              </a:ext>
            </a:extLst>
          </p:cNvPr>
          <p:cNvSpPr txBox="1"/>
          <p:nvPr/>
        </p:nvSpPr>
        <p:spPr>
          <a:xfrm>
            <a:off x="6096000" y="2228492"/>
            <a:ext cx="138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7200" dirty="0">
                <a:solidFill>
                  <a:srgbClr val="F4C420"/>
                </a:solidFill>
              </a:rPr>
              <a:t>W</a:t>
            </a:r>
          </a:p>
        </p:txBody>
      </p:sp>
      <p:sp>
        <p:nvSpPr>
          <p:cNvPr id="11" name="TextovéPole 10">
            <a:extLst>
              <a:ext uri="{FF2B5EF4-FFF2-40B4-BE49-F238E27FC236}">
                <a16:creationId xmlns:a16="http://schemas.microsoft.com/office/drawing/2014/main" id="{1411253F-43C9-4CA8-906F-F11F6EE73804}"/>
              </a:ext>
            </a:extLst>
          </p:cNvPr>
          <p:cNvSpPr txBox="1"/>
          <p:nvPr/>
        </p:nvSpPr>
        <p:spPr>
          <a:xfrm>
            <a:off x="4710112" y="2228491"/>
            <a:ext cx="138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7200" dirty="0">
                <a:solidFill>
                  <a:srgbClr val="290E05"/>
                </a:solidFill>
              </a:rPr>
              <a:t>S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E5A9DD43-4380-4438-8510-03D7CD44DF89}"/>
              </a:ext>
            </a:extLst>
          </p:cNvPr>
          <p:cNvSpPr txBox="1"/>
          <p:nvPr/>
        </p:nvSpPr>
        <p:spPr>
          <a:xfrm>
            <a:off x="6096000" y="3439932"/>
            <a:ext cx="138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7200" dirty="0">
                <a:solidFill>
                  <a:srgbClr val="290E05"/>
                </a:solidFill>
              </a:rPr>
              <a:t>T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AA870C2-3EF5-4E37-B1FF-02A714443AEA}"/>
              </a:ext>
            </a:extLst>
          </p:cNvPr>
          <p:cNvSpPr txBox="1"/>
          <p:nvPr/>
        </p:nvSpPr>
        <p:spPr>
          <a:xfrm>
            <a:off x="4710112" y="3439932"/>
            <a:ext cx="1381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7200" dirty="0">
                <a:solidFill>
                  <a:srgbClr val="F4C420"/>
                </a:solidFill>
              </a:rPr>
              <a:t>O</a:t>
            </a:r>
          </a:p>
        </p:txBody>
      </p:sp>
      <p:sp>
        <p:nvSpPr>
          <p:cNvPr id="14" name="TextovéPole 13">
            <a:extLst>
              <a:ext uri="{FF2B5EF4-FFF2-40B4-BE49-F238E27FC236}">
                <a16:creationId xmlns:a16="http://schemas.microsoft.com/office/drawing/2014/main" id="{2E3DD7CB-F37F-454F-8C7C-64B635BA54A3}"/>
              </a:ext>
            </a:extLst>
          </p:cNvPr>
          <p:cNvSpPr txBox="1"/>
          <p:nvPr/>
        </p:nvSpPr>
        <p:spPr>
          <a:xfrm>
            <a:off x="523875" y="466725"/>
            <a:ext cx="461962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cs-CZ" dirty="0">
                <a:solidFill>
                  <a:srgbClr val="290E05"/>
                </a:solidFill>
              </a:rPr>
              <a:t>Soustředěný marketing</a:t>
            </a:r>
          </a:p>
          <a:p>
            <a:pPr algn="ctr"/>
            <a:r>
              <a:rPr lang="cs-CZ" dirty="0">
                <a:solidFill>
                  <a:srgbClr val="290E05"/>
                </a:solidFill>
              </a:rPr>
              <a:t>Odlišnost</a:t>
            </a:r>
          </a:p>
          <a:p>
            <a:endParaRPr lang="cs-CZ" dirty="0">
              <a:solidFill>
                <a:srgbClr val="290E05"/>
              </a:solidFill>
            </a:endParaRPr>
          </a:p>
        </p:txBody>
      </p:sp>
      <p:sp>
        <p:nvSpPr>
          <p:cNvPr id="15" name="TextovéPole 14">
            <a:extLst>
              <a:ext uri="{FF2B5EF4-FFF2-40B4-BE49-F238E27FC236}">
                <a16:creationId xmlns:a16="http://schemas.microsoft.com/office/drawing/2014/main" id="{C7C0FD18-BF0C-43E8-BF63-197D5F2FD49A}"/>
              </a:ext>
            </a:extLst>
          </p:cNvPr>
          <p:cNvSpPr txBox="1"/>
          <p:nvPr/>
        </p:nvSpPr>
        <p:spPr>
          <a:xfrm>
            <a:off x="7177089" y="435164"/>
            <a:ext cx="4181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4C420"/>
                </a:solidFill>
              </a:rPr>
              <a:t>Nová značka</a:t>
            </a:r>
          </a:p>
          <a:p>
            <a:pPr algn="ctr"/>
            <a:r>
              <a:rPr lang="cs-CZ" dirty="0">
                <a:solidFill>
                  <a:srgbClr val="F4C420"/>
                </a:solidFill>
              </a:rPr>
              <a:t>Omezené náklady na reklamu</a:t>
            </a:r>
          </a:p>
        </p:txBody>
      </p:sp>
      <p:sp>
        <p:nvSpPr>
          <p:cNvPr id="17" name="TextovéPole 16">
            <a:extLst>
              <a:ext uri="{FF2B5EF4-FFF2-40B4-BE49-F238E27FC236}">
                <a16:creationId xmlns:a16="http://schemas.microsoft.com/office/drawing/2014/main" id="{3C695DE9-DA05-4A8F-8800-A80034357833}"/>
              </a:ext>
            </a:extLst>
          </p:cNvPr>
          <p:cNvSpPr txBox="1"/>
          <p:nvPr/>
        </p:nvSpPr>
        <p:spPr>
          <a:xfrm>
            <a:off x="523875" y="3700878"/>
            <a:ext cx="4181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F4C420"/>
                </a:solidFill>
              </a:rPr>
              <a:t>Studenti</a:t>
            </a:r>
          </a:p>
          <a:p>
            <a:pPr algn="ctr"/>
            <a:r>
              <a:rPr lang="cs-CZ" dirty="0">
                <a:solidFill>
                  <a:srgbClr val="F4C420"/>
                </a:solidFill>
              </a:rPr>
              <a:t>Sociální sítě</a:t>
            </a:r>
          </a:p>
          <a:p>
            <a:pPr algn="ctr"/>
            <a:r>
              <a:rPr lang="cs-CZ" dirty="0">
                <a:solidFill>
                  <a:srgbClr val="F4C420"/>
                </a:solidFill>
              </a:rPr>
              <a:t>Slevy</a:t>
            </a:r>
          </a:p>
          <a:p>
            <a:endParaRPr lang="cs-CZ" dirty="0"/>
          </a:p>
        </p:txBody>
      </p:sp>
      <p:sp>
        <p:nvSpPr>
          <p:cNvPr id="19" name="TextovéPole 18">
            <a:extLst>
              <a:ext uri="{FF2B5EF4-FFF2-40B4-BE49-F238E27FC236}">
                <a16:creationId xmlns:a16="http://schemas.microsoft.com/office/drawing/2014/main" id="{3A1BA540-4041-47BB-81BD-BCF3A4EBA540}"/>
              </a:ext>
            </a:extLst>
          </p:cNvPr>
          <p:cNvSpPr txBox="1"/>
          <p:nvPr/>
        </p:nvSpPr>
        <p:spPr>
          <a:xfrm>
            <a:off x="7177089" y="3879651"/>
            <a:ext cx="41814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>
                <a:solidFill>
                  <a:srgbClr val="290E05"/>
                </a:solidFill>
              </a:rPr>
              <a:t>Pomalý</a:t>
            </a:r>
            <a:r>
              <a:rPr lang="cs-CZ" dirty="0"/>
              <a:t> start</a:t>
            </a:r>
          </a:p>
          <a:p>
            <a:pPr algn="ctr"/>
            <a:r>
              <a:rPr lang="cs-CZ" dirty="0"/>
              <a:t>První dojem</a:t>
            </a:r>
          </a:p>
          <a:p>
            <a:pPr algn="ctr"/>
            <a:r>
              <a:rPr lang="cs-CZ" dirty="0">
                <a:solidFill>
                  <a:srgbClr val="290E05"/>
                </a:solidFill>
              </a:rPr>
              <a:t>Velmi přeplněný trh</a:t>
            </a:r>
          </a:p>
          <a:p>
            <a:pPr algn="ctr"/>
            <a:r>
              <a:rPr lang="cs-CZ" dirty="0">
                <a:solidFill>
                  <a:srgbClr val="290E05"/>
                </a:solidFill>
              </a:rPr>
              <a:t>Mladí bývají více kritičtí</a:t>
            </a:r>
          </a:p>
          <a:p>
            <a:pPr algn="ctr"/>
            <a:endParaRPr lang="cs-CZ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235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>
            <a:extLst>
              <a:ext uri="{FF2B5EF4-FFF2-40B4-BE49-F238E27FC236}">
                <a16:creationId xmlns:a16="http://schemas.microsoft.com/office/drawing/2014/main" id="{DDAE13B8-6CC6-4925-8A64-B0779F6E16BA}"/>
              </a:ext>
            </a:extLst>
          </p:cNvPr>
          <p:cNvSpPr/>
          <p:nvPr/>
        </p:nvSpPr>
        <p:spPr>
          <a:xfrm>
            <a:off x="-133884" y="0"/>
            <a:ext cx="12459768" cy="5592866"/>
          </a:xfrm>
          <a:prstGeom prst="rect">
            <a:avLst/>
          </a:prstGeom>
          <a:solidFill>
            <a:srgbClr val="FAF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0A965014-B971-4117-B6A1-FD67A3400730}"/>
              </a:ext>
            </a:extLst>
          </p:cNvPr>
          <p:cNvSpPr/>
          <p:nvPr/>
        </p:nvSpPr>
        <p:spPr>
          <a:xfrm>
            <a:off x="-231805" y="5455591"/>
            <a:ext cx="12579409" cy="5819686"/>
          </a:xfrm>
          <a:prstGeom prst="rect">
            <a:avLst/>
          </a:prstGeom>
          <a:solidFill>
            <a:srgbClr val="290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ED463B0-0B00-4A57-81F4-F5D39CD1A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Prociono TT" panose="02000503000000000000" pitchFamily="2" charset="0"/>
              </a:rPr>
              <a:t>Persona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BF309A5-8474-44DA-8E20-64F34D907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Štěpán – 18 let, student, přežívá na kapesném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cs-CZ" sz="2800" dirty="0"/>
              <a:t>Nízká cena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cs-CZ" sz="2800" dirty="0"/>
              <a:t>Sociální sítě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cs-CZ" sz="2800" dirty="0"/>
              <a:t>Sleva na ISIC</a:t>
            </a:r>
          </a:p>
          <a:p>
            <a:r>
              <a:rPr lang="cs-CZ" dirty="0"/>
              <a:t>Demografie: 18-25let </a:t>
            </a:r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8619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>
            <a:extLst>
              <a:ext uri="{FF2B5EF4-FFF2-40B4-BE49-F238E27FC236}">
                <a16:creationId xmlns:a16="http://schemas.microsoft.com/office/drawing/2014/main" id="{170F519D-4F27-4D8F-BEED-E82B4C3C14AE}"/>
              </a:ext>
            </a:extLst>
          </p:cNvPr>
          <p:cNvSpPr/>
          <p:nvPr/>
        </p:nvSpPr>
        <p:spPr>
          <a:xfrm>
            <a:off x="-170916" y="-68366"/>
            <a:ext cx="12459768" cy="5592866"/>
          </a:xfrm>
          <a:prstGeom prst="rect">
            <a:avLst/>
          </a:prstGeom>
          <a:solidFill>
            <a:srgbClr val="FDF9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DCB76AD1-BC42-463C-BAF2-DA22E31BB29D}"/>
              </a:ext>
            </a:extLst>
          </p:cNvPr>
          <p:cNvSpPr/>
          <p:nvPr/>
        </p:nvSpPr>
        <p:spPr>
          <a:xfrm>
            <a:off x="-268837" y="5387225"/>
            <a:ext cx="12579409" cy="5819686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5F4648F-53DB-4D3D-9817-BFABA7259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Prociono TT" panose="02000503000000000000" pitchFamily="2" charset="0"/>
              </a:rPr>
              <a:t>Strategie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BE85D2-6970-48E2-86F1-7CBA402B4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Konkurence:</a:t>
            </a:r>
          </a:p>
          <a:p>
            <a:pPr lvl="1"/>
            <a:r>
              <a:rPr lang="cs-CZ" dirty="0"/>
              <a:t> Plzeň = kvalitní</a:t>
            </a:r>
          </a:p>
          <a:p>
            <a:pPr lvl="1"/>
            <a:r>
              <a:rPr lang="cs-CZ" dirty="0"/>
              <a:t>Radegast = pro tvrďáky</a:t>
            </a:r>
          </a:p>
          <a:p>
            <a:r>
              <a:rPr lang="cs-CZ" dirty="0"/>
              <a:t>Sociální sítě – Instagram (Fotka), </a:t>
            </a:r>
            <a:r>
              <a:rPr lang="cs-CZ" dirty="0" err="1"/>
              <a:t>TikTok</a:t>
            </a:r>
            <a:r>
              <a:rPr lang="cs-CZ" dirty="0"/>
              <a:t> (Video)</a:t>
            </a:r>
          </a:p>
          <a:p>
            <a:pPr lvl="1"/>
            <a:r>
              <a:rPr lang="cs-CZ" dirty="0"/>
              <a:t>U videí s podobným tématem</a:t>
            </a:r>
          </a:p>
          <a:p>
            <a:pPr lvl="1"/>
            <a:r>
              <a:rPr lang="cs-CZ" dirty="0"/>
              <a:t>Spolupráce s tvůrci videí</a:t>
            </a:r>
          </a:p>
          <a:p>
            <a:pPr lvl="1"/>
            <a:r>
              <a:rPr lang="cs-CZ" dirty="0"/>
              <a:t>Vlastní sociální sítě</a:t>
            </a:r>
          </a:p>
          <a:p>
            <a:r>
              <a:rPr lang="cs-CZ" dirty="0"/>
              <a:t>Analýza</a:t>
            </a:r>
          </a:p>
          <a:p>
            <a:endParaRPr lang="cs-CZ" dirty="0"/>
          </a:p>
          <a:p>
            <a:endParaRPr lang="cs-CZ" dirty="0"/>
          </a:p>
        </p:txBody>
      </p:sp>
      <p:pic>
        <p:nvPicPr>
          <p:cNvPr id="11" name="Obrázek 10">
            <a:extLst>
              <a:ext uri="{FF2B5EF4-FFF2-40B4-BE49-F238E27FC236}">
                <a16:creationId xmlns:a16="http://schemas.microsoft.com/office/drawing/2014/main" id="{DA1746FF-3D69-4F15-B13A-35641D75CB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160" y="211200"/>
            <a:ext cx="3251941" cy="3251941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3CEC7570-8990-4E37-96F3-E8C95BFB07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4437" y="194892"/>
            <a:ext cx="3251941" cy="3251941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  <a:outerShdw blurRad="50800" dist="50800" dir="5400000" algn="ctr" rotWithShape="0">
              <a:srgbClr val="000000">
                <a:alpha val="62000"/>
              </a:srgbClr>
            </a:outerShdw>
          </a:effectLst>
        </p:spPr>
      </p:pic>
      <p:pic>
        <p:nvPicPr>
          <p:cNvPr id="14" name="Obrázek 13">
            <a:extLst>
              <a:ext uri="{FF2B5EF4-FFF2-40B4-BE49-F238E27FC236}">
                <a16:creationId xmlns:a16="http://schemas.microsoft.com/office/drawing/2014/main" id="{029DCF41-D8FA-4F32-AEAE-EC4E590C2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4782" y="643683"/>
            <a:ext cx="2597253" cy="2597253"/>
          </a:xfrm>
          <a:prstGeom prst="rect">
            <a:avLst/>
          </a:prstGeom>
        </p:spPr>
      </p:pic>
      <p:pic>
        <p:nvPicPr>
          <p:cNvPr id="15" name="Obrázek 14">
            <a:extLst>
              <a:ext uri="{FF2B5EF4-FFF2-40B4-BE49-F238E27FC236}">
                <a16:creationId xmlns:a16="http://schemas.microsoft.com/office/drawing/2014/main" id="{2FF6D96C-865E-4F16-A70C-C7F38642886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5659" y="571386"/>
            <a:ext cx="2597253" cy="2597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3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>
            <a:extLst>
              <a:ext uri="{FF2B5EF4-FFF2-40B4-BE49-F238E27FC236}">
                <a16:creationId xmlns:a16="http://schemas.microsoft.com/office/drawing/2014/main" id="{8FBBAF86-F919-4E7F-87FD-2FFF654ADCD5}"/>
              </a:ext>
            </a:extLst>
          </p:cNvPr>
          <p:cNvSpPr/>
          <p:nvPr/>
        </p:nvSpPr>
        <p:spPr>
          <a:xfrm>
            <a:off x="-267768" y="0"/>
            <a:ext cx="12459768" cy="5592866"/>
          </a:xfrm>
          <a:prstGeom prst="rect">
            <a:avLst/>
          </a:prstGeom>
          <a:solidFill>
            <a:srgbClr val="FAF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6D8BD4C6-6C99-4A1A-9522-5730F2C5CAB2}"/>
              </a:ext>
            </a:extLst>
          </p:cNvPr>
          <p:cNvSpPr/>
          <p:nvPr/>
        </p:nvSpPr>
        <p:spPr>
          <a:xfrm>
            <a:off x="-231805" y="5455591"/>
            <a:ext cx="12579409" cy="5819686"/>
          </a:xfrm>
          <a:prstGeom prst="rect">
            <a:avLst/>
          </a:prstGeom>
          <a:solidFill>
            <a:srgbClr val="290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F4B8D1AA-7593-429F-870E-F4C15842D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latin typeface="Prociono TT" panose="02000503000000000000" pitchFamily="2" charset="0"/>
              </a:rPr>
              <a:t>Landing</a:t>
            </a:r>
            <a:r>
              <a:rPr lang="cs-CZ" dirty="0">
                <a:latin typeface="Prociono TT" panose="02000503000000000000" pitchFamily="2" charset="0"/>
              </a:rPr>
              <a:t> </a:t>
            </a:r>
            <a:r>
              <a:rPr lang="cs-CZ" dirty="0" err="1">
                <a:latin typeface="Prociono TT" panose="02000503000000000000" pitchFamily="2" charset="0"/>
              </a:rPr>
              <a:t>page</a:t>
            </a:r>
            <a:endParaRPr lang="cs-CZ" dirty="0">
              <a:latin typeface="Prociono TT" panose="02000503000000000000" pitchFamily="2" charset="0"/>
            </a:endParaRP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8B12BC0-29F5-4659-88FA-1BB945A95C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675"/>
            <a:ext cx="10515600" cy="4351338"/>
          </a:xfrm>
        </p:spPr>
        <p:txBody>
          <a:bodyPr/>
          <a:lstStyle/>
          <a:p>
            <a:r>
              <a:rPr lang="cs-CZ" dirty="0" err="1"/>
              <a:t>Keywords</a:t>
            </a:r>
            <a:r>
              <a:rPr lang="cs-CZ" dirty="0"/>
              <a:t> – akce, levné, sleva</a:t>
            </a:r>
          </a:p>
          <a:p>
            <a:r>
              <a:rPr lang="cs-CZ" dirty="0"/>
              <a:t>Jednoduchost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86B595C-51BC-43C8-B5F7-6C4E6635C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120" y="1119914"/>
            <a:ext cx="2500268" cy="501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95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élník 4">
            <a:extLst>
              <a:ext uri="{FF2B5EF4-FFF2-40B4-BE49-F238E27FC236}">
                <a16:creationId xmlns:a16="http://schemas.microsoft.com/office/drawing/2014/main" id="{771229E4-8692-496A-B204-D8663D0D8567}"/>
              </a:ext>
            </a:extLst>
          </p:cNvPr>
          <p:cNvSpPr/>
          <p:nvPr/>
        </p:nvSpPr>
        <p:spPr>
          <a:xfrm>
            <a:off x="-170916" y="-68366"/>
            <a:ext cx="12459768" cy="5592866"/>
          </a:xfrm>
          <a:prstGeom prst="rect">
            <a:avLst/>
          </a:prstGeom>
          <a:solidFill>
            <a:srgbClr val="FDF9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Obdélník 5">
            <a:extLst>
              <a:ext uri="{FF2B5EF4-FFF2-40B4-BE49-F238E27FC236}">
                <a16:creationId xmlns:a16="http://schemas.microsoft.com/office/drawing/2014/main" id="{157B5482-53F8-474A-9093-97470A267EE3}"/>
              </a:ext>
            </a:extLst>
          </p:cNvPr>
          <p:cNvSpPr/>
          <p:nvPr/>
        </p:nvSpPr>
        <p:spPr>
          <a:xfrm>
            <a:off x="-268837" y="5387225"/>
            <a:ext cx="12579409" cy="5819686"/>
          </a:xfrm>
          <a:prstGeom prst="rect">
            <a:avLst/>
          </a:prstGeom>
          <a:solidFill>
            <a:srgbClr val="F4C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84439E74-59F7-47F2-99EC-15CD39FDD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latin typeface="Prociono TT" panose="02000503000000000000" pitchFamily="2" charset="0"/>
              </a:rPr>
              <a:t>Výstup</a:t>
            </a:r>
          </a:p>
        </p:txBody>
      </p:sp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C9E02726-0C15-4EC9-9765-3DD05EAF15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49044" y="227009"/>
            <a:ext cx="3602677" cy="6403982"/>
          </a:xfr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E2AE4C24-5B2B-40C5-BC52-0B2A7C9208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516" y="227009"/>
            <a:ext cx="3602677" cy="640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9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élník 3">
            <a:extLst>
              <a:ext uri="{FF2B5EF4-FFF2-40B4-BE49-F238E27FC236}">
                <a16:creationId xmlns:a16="http://schemas.microsoft.com/office/drawing/2014/main" id="{040E8DDA-E748-443A-9F8E-64D0FF70F96F}"/>
              </a:ext>
            </a:extLst>
          </p:cNvPr>
          <p:cNvSpPr/>
          <p:nvPr/>
        </p:nvSpPr>
        <p:spPr>
          <a:xfrm>
            <a:off x="-133884" y="0"/>
            <a:ext cx="12459768" cy="5592866"/>
          </a:xfrm>
          <a:prstGeom prst="rect">
            <a:avLst/>
          </a:prstGeom>
          <a:solidFill>
            <a:srgbClr val="FAF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5" name="Obdélník 4">
            <a:extLst>
              <a:ext uri="{FF2B5EF4-FFF2-40B4-BE49-F238E27FC236}">
                <a16:creationId xmlns:a16="http://schemas.microsoft.com/office/drawing/2014/main" id="{7126C627-0F07-4E9F-AB8E-F445064410F3}"/>
              </a:ext>
            </a:extLst>
          </p:cNvPr>
          <p:cNvSpPr/>
          <p:nvPr/>
        </p:nvSpPr>
        <p:spPr>
          <a:xfrm>
            <a:off x="-231805" y="5455591"/>
            <a:ext cx="12579409" cy="5819686"/>
          </a:xfrm>
          <a:prstGeom prst="rect">
            <a:avLst/>
          </a:prstGeom>
          <a:solidFill>
            <a:srgbClr val="290E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46EA674-9BFC-4542-A29C-4B06BF9A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2103437"/>
            <a:ext cx="10515600" cy="1325563"/>
          </a:xfrm>
        </p:spPr>
        <p:txBody>
          <a:bodyPr/>
          <a:lstStyle/>
          <a:p>
            <a:pPr algn="ctr"/>
            <a:r>
              <a:rPr lang="cs-CZ" dirty="0">
                <a:latin typeface="Prociono TT" panose="02000503000000000000" pitchFamily="2" charset="0"/>
              </a:rPr>
              <a:t>Děkuji vám za pozornost</a:t>
            </a:r>
          </a:p>
        </p:txBody>
      </p:sp>
    </p:spTree>
    <p:extLst>
      <p:ext uri="{BB962C8B-B14F-4D97-AF65-F5344CB8AC3E}">
        <p14:creationId xmlns:p14="http://schemas.microsoft.com/office/powerpoint/2010/main" val="4132650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Vlastní 1">
      <a:dk1>
        <a:sysClr val="windowText" lastClr="000000"/>
      </a:dk1>
      <a:lt1>
        <a:sysClr val="window" lastClr="FFFFFF"/>
      </a:lt1>
      <a:dk2>
        <a:srgbClr val="F4C420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2060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A92AC27732D5E479949379CC138A257" ma:contentTypeVersion="12" ma:contentTypeDescription="Vytvoří nový dokument" ma:contentTypeScope="" ma:versionID="a6893714568a636cf00b4095c4394c1e">
  <xsd:schema xmlns:xsd="http://www.w3.org/2001/XMLSchema" xmlns:xs="http://www.w3.org/2001/XMLSchema" xmlns:p="http://schemas.microsoft.com/office/2006/metadata/properties" xmlns:ns3="990ee3f4-9959-4234-a610-5bcd581a70d6" xmlns:ns4="188964cd-ef64-4989-967e-87c0d52f8f03" targetNamespace="http://schemas.microsoft.com/office/2006/metadata/properties" ma:root="true" ma:fieldsID="bfc92f7889ba93d378430a7ffa844cfa" ns3:_="" ns4:_="">
    <xsd:import namespace="990ee3f4-9959-4234-a610-5bcd581a70d6"/>
    <xsd:import namespace="188964cd-ef64-4989-967e-87c0d52f8f0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0ee3f4-9959-4234-a610-5bcd581a70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8964cd-ef64-4989-967e-87c0d52f8f0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dílí se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dílené s podrobnost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Hodnota hash upozornění na sdílení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B7E7BEA-188E-43BC-99AA-29667124F46B}">
  <ds:schemaRefs>
    <ds:schemaRef ds:uri="http://schemas.microsoft.com/office/2006/documentManagement/types"/>
    <ds:schemaRef ds:uri="http://purl.org/dc/dcmitype/"/>
    <ds:schemaRef ds:uri="http://purl.org/dc/terms/"/>
    <ds:schemaRef ds:uri="990ee3f4-9959-4234-a610-5bcd581a70d6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188964cd-ef64-4989-967e-87c0d52f8f03"/>
  </ds:schemaRefs>
</ds:datastoreItem>
</file>

<file path=customXml/itemProps2.xml><?xml version="1.0" encoding="utf-8"?>
<ds:datastoreItem xmlns:ds="http://schemas.openxmlformats.org/officeDocument/2006/customXml" ds:itemID="{9B0E5DEB-5429-4424-B728-A1BE8781003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C170A07-3192-4AA4-8E70-9881ED06E1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0ee3f4-9959-4234-a610-5bcd581a70d6"/>
    <ds:schemaRef ds:uri="188964cd-ef64-4989-967e-87c0d52f8f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807</TotalTime>
  <Words>122</Words>
  <Application>Microsoft Office PowerPoint</Application>
  <PresentationFormat>Širokoúhlá obrazovka</PresentationFormat>
  <Paragraphs>46</Paragraphs>
  <Slides>8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4" baseType="lpstr">
      <vt:lpstr>Wingdings</vt:lpstr>
      <vt:lpstr>Arial</vt:lpstr>
      <vt:lpstr>Calibri</vt:lpstr>
      <vt:lpstr>Prociono TT</vt:lpstr>
      <vt:lpstr>Calibri Light</vt:lpstr>
      <vt:lpstr>Motiv Office</vt:lpstr>
      <vt:lpstr>Prezentace aplikace PowerPoint</vt:lpstr>
      <vt:lpstr>Produkt</vt:lpstr>
      <vt:lpstr>SWOT</vt:lpstr>
      <vt:lpstr>Persona</vt:lpstr>
      <vt:lpstr>Strategie</vt:lpstr>
      <vt:lpstr>Landing page</vt:lpstr>
      <vt:lpstr>Výstup</vt:lpstr>
      <vt:lpstr>Děkuji vám za pozornost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Karel Vlček</dc:creator>
  <cp:lastModifiedBy>Karel Vlček</cp:lastModifiedBy>
  <cp:revision>5</cp:revision>
  <dcterms:created xsi:type="dcterms:W3CDTF">2022-01-05T17:25:11Z</dcterms:created>
  <dcterms:modified xsi:type="dcterms:W3CDTF">2022-01-10T21:32:15Z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0x0101008A92AC27732D5E479949379CC138A257</vt:lpwstr>
  </property>
</Properties>
</file>

<file path=docProps/thumbnail.jpeg>
</file>